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5"/>
  </p:notesMasterIdLst>
  <p:sldIdLst>
    <p:sldId id="256" r:id="rId2"/>
    <p:sldId id="403" r:id="rId3"/>
    <p:sldId id="471" r:id="rId4"/>
    <p:sldId id="579" r:id="rId5"/>
    <p:sldId id="563" r:id="rId6"/>
    <p:sldId id="947" r:id="rId7"/>
    <p:sldId id="948" r:id="rId8"/>
    <p:sldId id="664" r:id="rId9"/>
    <p:sldId id="564" r:id="rId10"/>
    <p:sldId id="672" r:id="rId11"/>
    <p:sldId id="566" r:id="rId12"/>
    <p:sldId id="565" r:id="rId13"/>
    <p:sldId id="740" r:id="rId14"/>
    <p:sldId id="741" r:id="rId15"/>
    <p:sldId id="499" r:id="rId16"/>
    <p:sldId id="508" r:id="rId17"/>
    <p:sldId id="520" r:id="rId18"/>
    <p:sldId id="557" r:id="rId19"/>
    <p:sldId id="841" r:id="rId20"/>
    <p:sldId id="842" r:id="rId21"/>
    <p:sldId id="667" r:id="rId22"/>
    <p:sldId id="681" r:id="rId23"/>
    <p:sldId id="668" r:id="rId24"/>
    <p:sldId id="669" r:id="rId25"/>
    <p:sldId id="703" r:id="rId26"/>
    <p:sldId id="707" r:id="rId27"/>
    <p:sldId id="709" r:id="rId28"/>
    <p:sldId id="725" r:id="rId29"/>
    <p:sldId id="742" r:id="rId30"/>
    <p:sldId id="743" r:id="rId31"/>
    <p:sldId id="950" r:id="rId32"/>
    <p:sldId id="951" r:id="rId33"/>
    <p:sldId id="708" r:id="rId34"/>
    <p:sldId id="957" r:id="rId35"/>
    <p:sldId id="739" r:id="rId36"/>
    <p:sldId id="584" r:id="rId37"/>
    <p:sldId id="509" r:id="rId38"/>
    <p:sldId id="662" r:id="rId39"/>
    <p:sldId id="578" r:id="rId40"/>
    <p:sldId id="510" r:id="rId41"/>
    <p:sldId id="549" r:id="rId42"/>
    <p:sldId id="577" r:id="rId43"/>
    <p:sldId id="572" r:id="rId44"/>
    <p:sldId id="587" r:id="rId45"/>
    <p:sldId id="591" r:id="rId46"/>
    <p:sldId id="590" r:id="rId47"/>
    <p:sldId id="588" r:id="rId48"/>
    <p:sldId id="589" r:id="rId49"/>
    <p:sldId id="639" r:id="rId50"/>
    <p:sldId id="597" r:id="rId51"/>
    <p:sldId id="720" r:id="rId52"/>
    <p:sldId id="750" r:id="rId53"/>
    <p:sldId id="843" r:id="rId54"/>
    <p:sldId id="551" r:id="rId55"/>
    <p:sldId id="747" r:id="rId56"/>
    <p:sldId id="745" r:id="rId57"/>
    <p:sldId id="553" r:id="rId58"/>
    <p:sldId id="875" r:id="rId59"/>
    <p:sldId id="602" r:id="rId60"/>
    <p:sldId id="603" r:id="rId61"/>
    <p:sldId id="691" r:id="rId62"/>
    <p:sldId id="612" r:id="rId63"/>
    <p:sldId id="632" r:id="rId64"/>
    <p:sldId id="634" r:id="rId65"/>
    <p:sldId id="673" r:id="rId66"/>
    <p:sldId id="635" r:id="rId67"/>
    <p:sldId id="636" r:id="rId68"/>
    <p:sldId id="630" r:id="rId69"/>
    <p:sldId id="712" r:id="rId70"/>
    <p:sldId id="958" r:id="rId71"/>
    <p:sldId id="959" r:id="rId72"/>
    <p:sldId id="952" r:id="rId73"/>
    <p:sldId id="953" r:id="rId74"/>
    <p:sldId id="954" r:id="rId75"/>
    <p:sldId id="955" r:id="rId76"/>
    <p:sldId id="956" r:id="rId77"/>
    <p:sldId id="730" r:id="rId78"/>
    <p:sldId id="844" r:id="rId79"/>
    <p:sldId id="729" r:id="rId80"/>
    <p:sldId id="731" r:id="rId81"/>
    <p:sldId id="732" r:id="rId82"/>
    <p:sldId id="733" r:id="rId83"/>
    <p:sldId id="734" r:id="rId84"/>
    <p:sldId id="736" r:id="rId85"/>
    <p:sldId id="738" r:id="rId86"/>
    <p:sldId id="746" r:id="rId87"/>
    <p:sldId id="961" r:id="rId88"/>
    <p:sldId id="962" r:id="rId89"/>
    <p:sldId id="728" r:id="rId90"/>
    <p:sldId id="723" r:id="rId91"/>
    <p:sldId id="717" r:id="rId92"/>
    <p:sldId id="960" r:id="rId93"/>
    <p:sldId id="550" r:id="rId94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947"/>
            <p14:sldId id="948"/>
            <p14:sldId id="664"/>
            <p14:sldId id="564"/>
            <p14:sldId id="672"/>
            <p14:sldId id="566"/>
            <p14:sldId id="565"/>
            <p14:sldId id="740"/>
            <p14:sldId id="741"/>
            <p14:sldId id="499"/>
            <p14:sldId id="508"/>
            <p14:sldId id="520"/>
            <p14:sldId id="557"/>
            <p14:sldId id="841"/>
            <p14:sldId id="842"/>
            <p14:sldId id="667"/>
            <p14:sldId id="681"/>
            <p14:sldId id="668"/>
            <p14:sldId id="669"/>
            <p14:sldId id="703"/>
            <p14:sldId id="707"/>
            <p14:sldId id="709"/>
            <p14:sldId id="725"/>
            <p14:sldId id="742"/>
            <p14:sldId id="743"/>
            <p14:sldId id="950"/>
            <p14:sldId id="951"/>
            <p14:sldId id="708"/>
            <p14:sldId id="957"/>
            <p14:sldId id="739"/>
            <p14:sldId id="584"/>
            <p14:sldId id="509"/>
            <p14:sldId id="662"/>
            <p14:sldId id="578"/>
            <p14:sldId id="510"/>
            <p14:sldId id="549"/>
            <p14:sldId id="577"/>
            <p14:sldId id="572"/>
            <p14:sldId id="587"/>
            <p14:sldId id="591"/>
            <p14:sldId id="590"/>
            <p14:sldId id="588"/>
            <p14:sldId id="589"/>
            <p14:sldId id="639"/>
            <p14:sldId id="597"/>
            <p14:sldId id="720"/>
            <p14:sldId id="750"/>
            <p14:sldId id="843"/>
            <p14:sldId id="551"/>
            <p14:sldId id="747"/>
            <p14:sldId id="745"/>
            <p14:sldId id="553"/>
            <p14:sldId id="875"/>
            <p14:sldId id="602"/>
            <p14:sldId id="603"/>
            <p14:sldId id="691"/>
            <p14:sldId id="612"/>
            <p14:sldId id="632"/>
            <p14:sldId id="634"/>
            <p14:sldId id="673"/>
            <p14:sldId id="635"/>
            <p14:sldId id="636"/>
            <p14:sldId id="630"/>
            <p14:sldId id="712"/>
            <p14:sldId id="958"/>
            <p14:sldId id="959"/>
            <p14:sldId id="952"/>
            <p14:sldId id="953"/>
            <p14:sldId id="954"/>
            <p14:sldId id="955"/>
            <p14:sldId id="956"/>
            <p14:sldId id="730"/>
            <p14:sldId id="844"/>
            <p14:sldId id="729"/>
            <p14:sldId id="731"/>
            <p14:sldId id="732"/>
            <p14:sldId id="733"/>
            <p14:sldId id="734"/>
            <p14:sldId id="736"/>
            <p14:sldId id="738"/>
            <p14:sldId id="746"/>
            <p14:sldId id="961"/>
            <p14:sldId id="962"/>
            <p14:sldId id="728"/>
            <p14:sldId id="723"/>
            <p14:sldId id="717"/>
            <p14:sldId id="96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9E60B8"/>
    <a:srgbClr val="28A136"/>
    <a:srgbClr val="EF7D1D"/>
    <a:srgbClr val="CA9FC9"/>
    <a:srgbClr val="41719C"/>
    <a:srgbClr val="FB8E20"/>
    <a:srgbClr val="5AB88F"/>
    <a:srgbClr val="D6A08C"/>
    <a:srgbClr val="629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35"/>
    <p:restoredTop sz="96853" autoAdjust="0"/>
  </p:normalViewPr>
  <p:slideViewPr>
    <p:cSldViewPr snapToGrid="0" snapToObjects="1">
      <p:cViewPr varScale="1">
        <p:scale>
          <a:sx n="151" d="100"/>
          <a:sy n="151" d="100"/>
        </p:scale>
        <p:origin x="704" y="1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10.11.19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357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27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189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45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092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38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8947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0D2CF8E8-6B2D-CB49-90EE-C51E8676F9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11162" y="0"/>
            <a:ext cx="9883674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11163" y="1744227"/>
            <a:ext cx="99059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5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370467" y="1666564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Softwarearchitektur </a:t>
            </a:r>
            <a:r>
              <a:rPr lang="de-DE" sz="1400" spc="80" dirty="0" err="1">
                <a:solidFill>
                  <a:srgbClr val="D4EBE9"/>
                </a:solidFill>
              </a:rPr>
              <a:t>Meetup</a:t>
            </a:r>
            <a:r>
              <a:rPr lang="de-DE" sz="1400" spc="80" dirty="0">
                <a:solidFill>
                  <a:srgbClr val="D4EBE9"/>
                </a:solidFill>
              </a:rPr>
              <a:t> Hamburg | November 2019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705630" y="4900744"/>
            <a:ext cx="6003282" cy="44374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de-DE" sz="2000" dirty="0" err="1">
                <a:solidFill>
                  <a:srgbClr val="36544F"/>
                </a:solidFill>
              </a:rPr>
              <a:t>Slides</a:t>
            </a:r>
            <a:r>
              <a:rPr lang="de-DE" sz="2000" dirty="0">
                <a:solidFill>
                  <a:srgbClr val="36544F"/>
                </a:solidFill>
              </a:rPr>
              <a:t>: https://</a:t>
            </a:r>
            <a:r>
              <a:rPr lang="de-DE" sz="2000" dirty="0" err="1">
                <a:solidFill>
                  <a:srgbClr val="36544F"/>
                </a:solidFill>
              </a:rPr>
              <a:t>nils.buzz</a:t>
            </a:r>
            <a:r>
              <a:rPr lang="de-DE" sz="2000" dirty="0">
                <a:solidFill>
                  <a:srgbClr val="36544F"/>
                </a:solidFill>
              </a:rPr>
              <a:t>/</a:t>
            </a:r>
            <a:r>
              <a:rPr lang="de-DE" sz="2000" dirty="0" err="1">
                <a:solidFill>
                  <a:srgbClr val="36544F"/>
                </a:solidFill>
              </a:rPr>
              <a:t>arch-meetup-graphql</a:t>
            </a:r>
            <a:endParaRPr lang="de-DE" sz="3200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E55786E-F81E-614D-BED8-3C79D6DA682F}"/>
              </a:ext>
            </a:extLst>
          </p:cNvPr>
          <p:cNvSpPr/>
          <p:nvPr/>
        </p:nvSpPr>
        <p:spPr>
          <a:xfrm>
            <a:off x="698375" y="1463870"/>
            <a:ext cx="667502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28A136"/>
                </a:solidFill>
                <a:latin typeface="Montserrat" charset="0"/>
                <a:ea typeface="Montserrat" charset="0"/>
                <a:cs typeface="Montserrat" charset="0"/>
              </a:rPr>
              <a:t>Heilsbringer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oder </a:t>
            </a:r>
            <a:r>
              <a:rPr lang="de-DE" sz="3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Teufelszeug</a:t>
            </a:r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D922E6B-6F6A-9741-A27B-39C1859FC8E0}"/>
              </a:ext>
            </a:extLst>
          </p:cNvPr>
          <p:cNvSpPr/>
          <p:nvPr/>
        </p:nvSpPr>
        <p:spPr>
          <a:xfrm>
            <a:off x="705631" y="4239546"/>
            <a:ext cx="6003282" cy="67852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32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Eine interaktive Einführung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Atlassian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2421927" y="5489871"/>
            <a:ext cx="60671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docs.atlassian.com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atlassian-confluence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/1000.1829.0/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overview-summary.html</a:t>
            </a:r>
            <a:endParaRPr lang="de-DE" sz="1200" dirty="0">
              <a:solidFill>
                <a:srgbClr val="41719C"/>
              </a:solidFill>
              <a:latin typeface="Helvetica Neue" panose="02000503000000020004" pitchFamily="2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DBF1E4-40CD-EA49-8F31-197677BA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819" y="465277"/>
            <a:ext cx="6760362" cy="502459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ED045BB-1270-1545-9559-5EEEC12B5E44}"/>
              </a:ext>
            </a:extLst>
          </p:cNvPr>
          <p:cNvSpPr txBox="1"/>
          <p:nvPr/>
        </p:nvSpPr>
        <p:spPr>
          <a:xfrm>
            <a:off x="8489095" y="352585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🤔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12CFD48B-2793-B04A-AF5F-F60B809B2903}"/>
              </a:ext>
            </a:extLst>
          </p:cNvPr>
          <p:cNvCxnSpPr/>
          <p:nvPr/>
        </p:nvCxnSpPr>
        <p:spPr>
          <a:xfrm flipH="1">
            <a:off x="5869459" y="3781172"/>
            <a:ext cx="258256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532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Twitter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947889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New York Times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Facebook 5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leeb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/1123326647552266241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388D315-98E5-C149-8726-0D0B79AF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58" y="1081349"/>
            <a:ext cx="5052483" cy="328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10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Gen </a:t>
            </a:r>
            <a:r>
              <a:rPr lang="de-DE" dirty="0" err="1"/>
              <a:t>GraphqL</a:t>
            </a:r>
            <a:r>
              <a:rPr lang="de-DE" dirty="0"/>
              <a:t>?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schrockn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/1123619660732047360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20E3BE-7DFD-5F4C-92A8-A78E15AE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979" y="484292"/>
            <a:ext cx="4990042" cy="476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64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Source-Code: https://</a:t>
            </a:r>
            <a:r>
              <a:rPr lang="de-DE" sz="1600" cap="none" spc="100" dirty="0" err="1"/>
              <a:t>nils.buzz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graphql</a:t>
            </a:r>
            <a:r>
              <a:rPr lang="de-DE" sz="1600" cap="none" spc="100" dirty="0"/>
              <a:t>-java-</a:t>
            </a:r>
            <a:r>
              <a:rPr lang="de-DE" sz="1600" cap="none" spc="100" dirty="0" err="1"/>
              <a:t>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D44C502-E665-E64E-A119-78BCFA61AFE9}"/>
              </a:ext>
            </a:extLst>
          </p:cNvPr>
          <p:cNvSpPr txBox="1"/>
          <p:nvPr/>
        </p:nvSpPr>
        <p:spPr>
          <a:xfrm>
            <a:off x="6318250" y="4547608"/>
            <a:ext cx="14668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BeerPage.tsx</a:t>
            </a:r>
            <a:endParaRPr lang="de-DE" sz="1100" dirty="0">
              <a:solidFill>
                <a:srgbClr val="CA9FC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Vergleich mit REST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3144168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38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45957" y="420867"/>
            <a:ext cx="821410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EE38126-713D-C54E-9416-190104A3F961}"/>
              </a:ext>
            </a:extLst>
          </p:cNvPr>
          <p:cNvSpPr/>
          <p:nvPr/>
        </p:nvSpPr>
        <p:spPr>
          <a:xfrm>
            <a:off x="1136807" y="2559752"/>
            <a:ext cx="41200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 und Beratung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5789C73-DEE2-2843-AC63-29534975B257}"/>
              </a:ext>
            </a:extLst>
          </p:cNvPr>
          <p:cNvSpPr/>
          <p:nvPr/>
        </p:nvSpPr>
        <p:spPr>
          <a:xfrm>
            <a:off x="7105135" y="5105854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4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27C0EB-CA74-0E49-A87A-588F201C0840}"/>
              </a:ext>
            </a:extLst>
          </p:cNvPr>
          <p:cNvSpPr/>
          <p:nvPr/>
        </p:nvSpPr>
        <p:spPr>
          <a:xfrm>
            <a:off x="6812181" y="5197911"/>
            <a:ext cx="1774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2. Auflage, Dez. 2019</a:t>
            </a:r>
          </a:p>
          <a:p>
            <a:pPr algn="ctr"/>
            <a:r>
              <a:rPr lang="de-DE" sz="1200" b="1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b="1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200" b="1" dirty="0">
              <a:solidFill>
                <a:srgbClr val="C0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3E82222-335E-A947-A37A-952D2CBCD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932" y="2451560"/>
            <a:ext cx="1861194" cy="27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BeerAdvisor</a:t>
            </a:r>
            <a:r>
              <a:rPr lang="de-DE" dirty="0"/>
              <a:t> </a:t>
            </a:r>
            <a:r>
              <a:rPr lang="de-DE" dirty="0" err="1"/>
              <a:t>Domaine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"Domain-Model" </a:t>
            </a:r>
            <a:r>
              <a:rPr lang="de-DE" b="0" dirty="0">
                <a:solidFill>
                  <a:srgbClr val="025249"/>
                </a:solidFill>
              </a:rPr>
              <a:t>🤔 Wie könnte dafür eine REST-API aussehen?</a:t>
            </a:r>
          </a:p>
          <a:p>
            <a:pPr marL="0" indent="0">
              <a:buNone/>
            </a:pPr>
            <a:endParaRPr lang="de-DE" dirty="0"/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endParaRPr lang="de-DE" sz="1800" b="0" dirty="0">
              <a:solidFill>
                <a:srgbClr val="025249"/>
              </a:solidFill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025249"/>
                </a:solidFill>
              </a:rPr>
              <a:t>Zur Erinnerung auch noch zwei Ansichten unserer Anwendung (Shop betrachten wir hier nicht):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A50C17-C267-7C42-AE0F-DD7612FA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491" y="1470427"/>
            <a:ext cx="5493017" cy="177831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B3616D1-B458-FB46-A4A2-3C4BF6502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687" y="3437529"/>
            <a:ext cx="2852611" cy="328222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8DF581-0316-8C4C-B384-6D2EDE0D8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118" y="3437531"/>
            <a:ext cx="2852611" cy="32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93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Exemplarisch und vereinfacht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576576-8E25-0E49-BE2F-7FDB0D9608D2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54E1D08-4003-6849-9C31-BE4EC4D0F1FE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898B61C-657B-2D41-8BE4-21B4BF71B13C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952A52E-7F6C-F84E-9440-06694C2D6A7F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15885D6-949F-8045-99D3-F2606625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84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REST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REST-Zugriff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Pro Entität (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) eine Abfrage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Zurückgeliefert wird immer komplette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Keine Gesamt-Sicht auf </a:t>
            </a:r>
            <a:r>
              <a:rPr lang="de-DE" sz="1800" b="0" dirty="0" err="1">
                <a:solidFill>
                  <a:srgbClr val="36544F"/>
                </a:solidFill>
              </a:rPr>
              <a:t>Domaine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78477" y="2739156"/>
            <a:ext cx="1704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7579FA-2200-9940-A164-229C2D22C34C}"/>
              </a:ext>
            </a:extLst>
          </p:cNvPr>
          <p:cNvSpPr txBox="1"/>
          <p:nvPr/>
        </p:nvSpPr>
        <p:spPr>
          <a:xfrm>
            <a:off x="4092397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/1/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/R1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EA9B30-84A8-1A46-93ED-49B4ADCC4002}"/>
              </a:ext>
            </a:extLst>
          </p:cNvPr>
          <p:cNvSpPr txBox="1"/>
          <p:nvPr/>
        </p:nvSpPr>
        <p:spPr>
          <a:xfrm>
            <a:off x="6583741" y="2739156"/>
            <a:ext cx="3050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GET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</a:t>
            </a:r>
            <a:r>
              <a:rPr lang="de-DE" sz="1400" dirty="0" err="1">
                <a:solidFill>
                  <a:srgbClr val="CA9FC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</a:t>
            </a:r>
            <a:r>
              <a:rPr lang="de-DE" sz="14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523999" y="5360186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1AACEAA-2BC8-C841-A9F1-25F458BD51B9}"/>
              </a:ext>
            </a:extLst>
          </p:cNvPr>
          <p:cNvSpPr txBox="1"/>
          <p:nvPr/>
        </p:nvSpPr>
        <p:spPr>
          <a:xfrm>
            <a:off x="3847321" y="5360185"/>
            <a:ext cx="29422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"R1",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!"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11BA482-B630-BF48-8706-BCB31CCCB3D6}"/>
              </a:ext>
            </a:extLst>
          </p:cNvPr>
          <p:cNvSpPr txBox="1"/>
          <p:nvPr/>
        </p:nvSpPr>
        <p:spPr>
          <a:xfrm>
            <a:off x="6583741" y="5401190"/>
            <a:ext cx="29422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"U1",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"Klaus",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FE15650-DC6E-4E40-8FE5-9B8726BD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04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Abfragen mit </a:t>
            </a:r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GraphQL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59503D5-1018-0845-A154-FD593CDB8E7F}"/>
              </a:ext>
            </a:extLst>
          </p:cNvPr>
          <p:cNvSpPr txBox="1"/>
          <p:nvPr/>
        </p:nvSpPr>
        <p:spPr>
          <a:xfrm>
            <a:off x="1584696" y="1803034"/>
            <a:ext cx="43620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"R1")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CA9FC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F3C8845-CFED-6448-9992-5547FBEB7824}"/>
              </a:ext>
            </a:extLst>
          </p:cNvPr>
          <p:cNvSpPr txBox="1"/>
          <p:nvPr/>
        </p:nvSpPr>
        <p:spPr>
          <a:xfrm>
            <a:off x="1667069" y="5337898"/>
            <a:ext cx="49763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3,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good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1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"Klaus"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1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73A5392-3211-6548-9CCC-119F6A60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305" y="3090503"/>
            <a:ext cx="7433389" cy="240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0F551FF-1BA4-4C4A-8003-34A85EF2E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1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6522D-2326-F34A-91E7-38A0AF17E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67246"/>
            <a:ext cx="3900077" cy="4487438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8DCB9F7F-E504-B046-B0DF-113318DEC063}"/>
              </a:ext>
            </a:extLst>
          </p:cNvPr>
          <p:cNvSpPr txBox="1"/>
          <p:nvPr/>
        </p:nvSpPr>
        <p:spPr>
          <a:xfrm>
            <a:off x="129067" y="3429000"/>
            <a:ext cx="436201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5798372" y="2990626"/>
            <a:ext cx="2312894" cy="1020340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hteck 35">
            <a:extLst>
              <a:ext uri="{FF2B5EF4-FFF2-40B4-BE49-F238E27FC236}">
                <a16:creationId xmlns:a16="http://schemas.microsoft.com/office/drawing/2014/main" id="{06EF0312-95ED-5040-859B-F23E036C97CD}"/>
              </a:ext>
            </a:extLst>
          </p:cNvPr>
          <p:cNvSpPr/>
          <p:nvPr/>
        </p:nvSpPr>
        <p:spPr>
          <a:xfrm>
            <a:off x="8270542" y="1406354"/>
            <a:ext cx="740153" cy="570626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4D4F918-1259-E64C-88BB-A66F3A9EF156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8D28423D-8C2C-CD48-98A8-F23116598D1A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64212127-EB5B-DE4F-9E4C-6BAA895CD275}"/>
              </a:ext>
            </a:extLst>
          </p:cNvPr>
          <p:cNvSpPr/>
          <p:nvPr/>
        </p:nvSpPr>
        <p:spPr>
          <a:xfrm>
            <a:off x="8318984" y="1232371"/>
            <a:ext cx="740153" cy="108682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624EDF71-0165-8D49-ADDB-6FB2B7614EC7}"/>
              </a:ext>
            </a:extLst>
          </p:cNvPr>
          <p:cNvSpPr/>
          <p:nvPr/>
        </p:nvSpPr>
        <p:spPr>
          <a:xfrm>
            <a:off x="8265301" y="4121523"/>
            <a:ext cx="740153" cy="9666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B58900"/>
                </a:solidFill>
              </a:rPr>
              <a:t>    </a:t>
            </a:r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97087D29-17E9-B741-85BA-A1EBD251C1E9}"/>
              </a:ext>
            </a:extLst>
          </p:cNvPr>
          <p:cNvSpPr/>
          <p:nvPr/>
        </p:nvSpPr>
        <p:spPr>
          <a:xfrm>
            <a:off x="8303485" y="5539058"/>
            <a:ext cx="740153" cy="85411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7E753F01-CDFF-4D46-9219-C7014DBF4C2D}"/>
              </a:ext>
            </a:extLst>
          </p:cNvPr>
          <p:cNvSpPr/>
          <p:nvPr/>
        </p:nvSpPr>
        <p:spPr>
          <a:xfrm>
            <a:off x="8265300" y="3263596"/>
            <a:ext cx="740153" cy="132127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242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5D8D7F4B-D5E6-7A44-AF92-DD7D4FBDB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CC76B9-2F8D-274C-B32C-A6A982D73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362" y="1770125"/>
            <a:ext cx="3900077" cy="448743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2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067" y="3429000"/>
            <a:ext cx="43620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"B1"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4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stars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comment</a:t>
            </a:r>
            <a:endParaRPr lang="de-DE" sz="1400" b="1" dirty="0">
              <a:solidFill>
                <a:srgbClr val="5AB88F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</a:t>
            </a:r>
            <a:r>
              <a:rPr lang="de-DE" sz="1400" b="1" dirty="0" err="1">
                <a:solidFill>
                  <a:srgbClr val="5AB88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author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</a:t>
            </a:r>
            <a:r>
              <a:rPr lang="de-DE" sz="1400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name</a:t>
            </a:r>
            <a:endParaRPr lang="de-DE" sz="1400" b="1" dirty="0">
              <a:solidFill>
                <a:srgbClr val="9E60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4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324574" y="2958353"/>
            <a:ext cx="3757781" cy="1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6042355" y="2087613"/>
            <a:ext cx="2040000" cy="135234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C0F799C-4963-8346-94E2-D3FC4C88ADBE}"/>
              </a:ext>
            </a:extLst>
          </p:cNvPr>
          <p:cNvCxnSpPr>
            <a:cxnSpLocks/>
          </p:cNvCxnSpPr>
          <p:nvPr/>
        </p:nvCxnSpPr>
        <p:spPr>
          <a:xfrm>
            <a:off x="5410593" y="5014913"/>
            <a:ext cx="2723757" cy="817027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4648F30D-CB11-394E-BFBC-30F916C4AA7E}"/>
              </a:ext>
            </a:extLst>
          </p:cNvPr>
          <p:cNvCxnSpPr>
            <a:cxnSpLocks/>
          </p:cNvCxnSpPr>
          <p:nvPr/>
        </p:nvCxnSpPr>
        <p:spPr>
          <a:xfrm flipV="1">
            <a:off x="6386986" y="4431226"/>
            <a:ext cx="1695369" cy="310513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6207DAA7-0968-4949-BDB2-DB01CB131E02}"/>
              </a:ext>
            </a:extLst>
          </p:cNvPr>
          <p:cNvSpPr/>
          <p:nvPr/>
        </p:nvSpPr>
        <p:spPr>
          <a:xfrm>
            <a:off x="8270542" y="1666045"/>
            <a:ext cx="740153" cy="251655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466241-C7CA-4F49-A88F-FAF16CC02D88}"/>
              </a:ext>
            </a:extLst>
          </p:cNvPr>
          <p:cNvSpPr/>
          <p:nvPr/>
        </p:nvSpPr>
        <p:spPr>
          <a:xfrm>
            <a:off x="8270542" y="2849672"/>
            <a:ext cx="740153" cy="108682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89FCEA5-BBC2-C54F-9C81-364C569D6D20}"/>
              </a:ext>
            </a:extLst>
          </p:cNvPr>
          <p:cNvSpPr/>
          <p:nvPr/>
        </p:nvSpPr>
        <p:spPr>
          <a:xfrm>
            <a:off x="8270541" y="4283486"/>
            <a:ext cx="740153" cy="108683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97451E1A-A4A3-F347-9A03-4A7AA0819A16}"/>
              </a:ext>
            </a:extLst>
          </p:cNvPr>
          <p:cNvSpPr/>
          <p:nvPr/>
        </p:nvSpPr>
        <p:spPr>
          <a:xfrm>
            <a:off x="8265301" y="5671923"/>
            <a:ext cx="740153" cy="10868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286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</a:t>
            </a:r>
            <a:r>
              <a:rPr lang="de-DE" dirty="0"/>
              <a:t>-Case spezifische Abfragen – 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DC947DF-2B72-CB49-9C90-D00AA216A026}"/>
              </a:ext>
            </a:extLst>
          </p:cNvPr>
          <p:cNvSpPr txBox="1"/>
          <p:nvPr/>
        </p:nvSpPr>
        <p:spPr>
          <a:xfrm>
            <a:off x="129160" y="4401752"/>
            <a:ext cx="43620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"S3")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address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street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city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</a:p>
          <a:p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A186999-3106-3342-9FE4-5F267793A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39282"/>
          <a:stretch/>
        </p:blipFill>
        <p:spPr>
          <a:xfrm>
            <a:off x="2871455" y="2742877"/>
            <a:ext cx="3900077" cy="2724685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8DDA09-8BE1-7947-B3E2-E1888F944767}"/>
              </a:ext>
            </a:extLst>
          </p:cNvPr>
          <p:cNvCxnSpPr>
            <a:cxnSpLocks/>
          </p:cNvCxnSpPr>
          <p:nvPr/>
        </p:nvCxnSpPr>
        <p:spPr>
          <a:xfrm flipV="1">
            <a:off x="4070350" y="1680244"/>
            <a:ext cx="4030158" cy="2603242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0621E6A-16E0-644E-899B-B2ED98DA84A6}"/>
              </a:ext>
            </a:extLst>
          </p:cNvPr>
          <p:cNvCxnSpPr>
            <a:cxnSpLocks/>
          </p:cNvCxnSpPr>
          <p:nvPr/>
        </p:nvCxnSpPr>
        <p:spPr>
          <a:xfrm flipV="1">
            <a:off x="5397500" y="3022900"/>
            <a:ext cx="2703008" cy="1260586"/>
          </a:xfrm>
          <a:prstGeom prst="straightConnector1">
            <a:avLst/>
          </a:prstGeom>
          <a:ln w="25400">
            <a:solidFill>
              <a:srgbClr val="FB8E2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D64D41AE-ED99-2545-A662-91C0A38C053E}"/>
              </a:ext>
            </a:extLst>
          </p:cNvPr>
          <p:cNvSpPr/>
          <p:nvPr/>
        </p:nvSpPr>
        <p:spPr>
          <a:xfrm>
            <a:off x="8265301" y="3058520"/>
            <a:ext cx="740153" cy="347989"/>
          </a:xfrm>
          <a:prstGeom prst="rect">
            <a:avLst/>
          </a:prstGeom>
          <a:solidFill>
            <a:srgbClr val="629FC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899D4575-37AC-8345-AF51-E4588F816188}"/>
              </a:ext>
            </a:extLst>
          </p:cNvPr>
          <p:cNvSpPr/>
          <p:nvPr/>
        </p:nvSpPr>
        <p:spPr>
          <a:xfrm>
            <a:off x="8270541" y="4283486"/>
            <a:ext cx="740153" cy="530509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098D255-088D-7247-9C12-352FC175E9F1}"/>
              </a:ext>
            </a:extLst>
          </p:cNvPr>
          <p:cNvSpPr/>
          <p:nvPr/>
        </p:nvSpPr>
        <p:spPr>
          <a:xfrm>
            <a:off x="8265301" y="5671922"/>
            <a:ext cx="740153" cy="530509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F76AFC15-741A-D64F-8E7B-0BFD3420BCC9}"/>
              </a:ext>
            </a:extLst>
          </p:cNvPr>
          <p:cNvSpPr/>
          <p:nvPr/>
        </p:nvSpPr>
        <p:spPr>
          <a:xfrm>
            <a:off x="8301548" y="1501245"/>
            <a:ext cx="740153" cy="104080"/>
          </a:xfrm>
          <a:prstGeom prst="rect">
            <a:avLst/>
          </a:prstGeom>
          <a:solidFill>
            <a:srgbClr val="D6A08C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EEBD3701-A853-2745-A865-74FBA9BDC7C7}"/>
              </a:ext>
            </a:extLst>
          </p:cNvPr>
          <p:cNvSpPr/>
          <p:nvPr/>
        </p:nvSpPr>
        <p:spPr>
          <a:xfrm>
            <a:off x="8335510" y="4105220"/>
            <a:ext cx="740153" cy="97462"/>
          </a:xfrm>
          <a:prstGeom prst="rect">
            <a:avLst/>
          </a:prstGeom>
          <a:solidFill>
            <a:srgbClr val="5AB88F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0B707AAF-A5AD-9F42-AE59-C9AE76A20B7B}"/>
              </a:ext>
            </a:extLst>
          </p:cNvPr>
          <p:cNvSpPr/>
          <p:nvPr/>
        </p:nvSpPr>
        <p:spPr>
          <a:xfrm>
            <a:off x="8335509" y="5535915"/>
            <a:ext cx="740153" cy="97462"/>
          </a:xfrm>
          <a:prstGeom prst="rect">
            <a:avLst/>
          </a:prstGeom>
          <a:solidFill>
            <a:srgbClr val="CA9FC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5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50053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9299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3541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3444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FD503242-657A-8646-9EBA-74449138C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849" y="895461"/>
            <a:ext cx="1515749" cy="57529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Einsatzszenarien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57529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200" dirty="0"/>
              <a:t>Zusammenfassung</a:t>
            </a:r>
          </a:p>
          <a:p>
            <a:r>
              <a:rPr lang="de-DE" sz="2200" b="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bieten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explizite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 Sicht auf benötigte Daten</a:t>
            </a:r>
          </a:p>
          <a:p>
            <a:pPr lvl="1"/>
            <a:r>
              <a:rPr lang="de-DE" sz="2200" dirty="0" err="1">
                <a:latin typeface="Source Sans Pro" panose="020B0503030403020204" pitchFamily="34" charset="77"/>
              </a:rPr>
              <a:t>Queries</a:t>
            </a:r>
            <a:r>
              <a:rPr lang="de-DE" sz="2200" dirty="0">
                <a:latin typeface="Source Sans Pro" panose="020B0503030403020204" pitchFamily="34" charset="77"/>
              </a:rPr>
              <a:t> können nach Geschmack ausgeführt werden</a:t>
            </a:r>
            <a:br>
              <a:rPr lang="de-DE" sz="2200" dirty="0">
                <a:latin typeface="Source Sans Pro" panose="020B0503030403020204" pitchFamily="34" charset="77"/>
              </a:rPr>
            </a:br>
            <a:r>
              <a:rPr lang="de-DE" sz="2200" dirty="0">
                <a:latin typeface="Source Sans Pro" panose="020B0503030403020204" pitchFamily="34" charset="77"/>
              </a:rPr>
              <a:t>Pro Seite, pro Komponente, ...</a:t>
            </a:r>
          </a:p>
          <a:p>
            <a:pPr lvl="1"/>
            <a:endParaRPr lang="de-DE" sz="2200" dirty="0"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Abgefragt werden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Daten</a:t>
            </a:r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, nicht </a:t>
            </a:r>
            <a:r>
              <a:rPr lang="de-DE" sz="2200" b="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Endpunkte</a:t>
            </a:r>
          </a:p>
          <a:p>
            <a:endParaRPr lang="de-DE" sz="2200" b="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API kann unabhängig vom Client erweitert werden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Server kann neue Daten und Funktionen anbieten</a:t>
            </a:r>
          </a:p>
          <a:p>
            <a:pPr lvl="1"/>
            <a:r>
              <a:rPr lang="de-DE" sz="2200" b="0" dirty="0">
                <a:solidFill>
                  <a:srgbClr val="36544F"/>
                </a:solidFill>
                <a:latin typeface="Source Sans Pro" panose="020B0503030403020204" pitchFamily="34" charset="77"/>
              </a:rPr>
              <a:t>Client fragt Daten explizit an und bekommt nie "</a:t>
            </a:r>
            <a:r>
              <a:rPr lang="de-DE" sz="2200" dirty="0" err="1">
                <a:latin typeface="Source Sans Pro" panose="020B0503030403020204" pitchFamily="34" charset="77"/>
              </a:rPr>
              <a:t>zuviel</a:t>
            </a:r>
            <a:r>
              <a:rPr lang="de-DE" sz="2200" dirty="0">
                <a:latin typeface="Source Sans Pro" panose="020B0503030403020204" pitchFamily="34" charset="77"/>
              </a:rPr>
              <a:t>"</a:t>
            </a: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Gutes </a:t>
            </a:r>
            <a:r>
              <a:rPr lang="de-DE" sz="2200" b="0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Tooling</a:t>
            </a:r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 durch typisiertes API Schema</a:t>
            </a:r>
          </a:p>
          <a:p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sz="2200" b="0" dirty="0">
                <a:solidFill>
                  <a:srgbClr val="025249"/>
                </a:solidFill>
                <a:latin typeface="Source Sans Pro" panose="020B0503030403020204" pitchFamily="34" charset="77"/>
              </a:rPr>
              <a:t>Mehr aus einer Hand als bei REST</a:t>
            </a:r>
          </a:p>
          <a:p>
            <a:pPr marL="0" indent="0">
              <a:buNone/>
            </a:pPr>
            <a:endParaRPr lang="de-DE" sz="2200" b="0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pPr lvl="1"/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200" b="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054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Wo könnte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Sinn machen?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Fallen Euch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möglicheSzenarien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ein?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Habt ihr eine Anwendungsfall, bei dem </a:t>
            </a:r>
            <a:r>
              <a:rPr lang="de-DE" sz="2400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helfen könnte?</a:t>
            </a:r>
          </a:p>
          <a:p>
            <a:pPr>
              <a:lnSpc>
                <a:spcPct val="120000"/>
              </a:lnSpc>
            </a:pP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92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Quellen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23CF60-C470-BF48-ABB2-ABC1F0C03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77" y="3556000"/>
            <a:ext cx="6935246" cy="289384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03200" y="1026060"/>
            <a:ext cx="9499600" cy="954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macht keine Aussage, wo die Daten herkommen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Ermittlung der Daten ist unsere Aufgabe</a:t>
            </a:r>
          </a:p>
        </p:txBody>
      </p:sp>
    </p:spTree>
    <p:extLst>
      <p:ext uri="{BB962C8B-B14F-4D97-AF65-F5344CB8AC3E}">
        <p14:creationId xmlns:p14="http://schemas.microsoft.com/office/powerpoint/2010/main" val="789371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"Architektur" Beer </a:t>
            </a:r>
            <a:r>
              <a:rPr lang="de-DE" dirty="0" err="1"/>
              <a:t>Advisor</a:t>
            </a: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4C134A2F-457C-A344-ADA6-194CA02C3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2539999"/>
            <a:ext cx="8672972" cy="274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04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1: Abfragen und Schema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1531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29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4BB1E-BC0E-1748-86A1-DF2622EA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295" y="1305339"/>
            <a:ext cx="2707351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7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573E3CE-67B5-F446-BD04-90CBA705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36" y="1305339"/>
            <a:ext cx="3895942" cy="32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0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1D5C3A1-3160-F148-A5EC-4AD4E6EE00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Ergebnis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5768450"/>
            <a:ext cx="9185388" cy="464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Identische Struktur wie bei der Abfrage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51B9C97-BC63-DF46-97F5-337387D08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099" y="1605105"/>
            <a:ext cx="7292599" cy="417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3998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2015 von Facebook erstmals veröffentlicht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Weitere Entwicklung seit 2018 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Foundation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Umfasst: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Referenz-Implementierung: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graphql-js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 Wert kann frei definiert werden (z.B. neue Entität)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320" y="3032671"/>
            <a:ext cx="4616776" cy="382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Automatische Benachrichtigung bei neuen Daten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452EBC-030A-A345-9C68-8B24F78B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846" y="2472882"/>
            <a:ext cx="5590572" cy="3913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einzelner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z.B. </a:t>
            </a:r>
            <a:r>
              <a:rPr lang="de-DE" sz="2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Eine 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muss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Schema beschrieben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legt fest, welche </a:t>
            </a:r>
            <a:r>
              <a:rPr lang="de-DE" sz="2400" i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Nur Anfragen und Ergebnisse, die Schema-konform sind werden ausgeführt bzw. zurückgegeben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1084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2777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6162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5669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8027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8126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3976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5669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29646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1357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625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5999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231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Referenz auf anderen Typ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3748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32107" y="596285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 / Array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1321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3069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3069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108441"/>
            <a:ext cx="618158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119679" y="5586515"/>
            <a:ext cx="11936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  <a:endParaRPr lang="de-DE" sz="16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>
            <a:off x="6444194" y="5925069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5685115" y="6270351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838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319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Ersetzt weder Backend noch Datenbank</a:t>
            </a:r>
            <a:endParaRPr lang="de-DE" sz="14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 (Query, Mutation, </a:t>
            </a:r>
            <a:r>
              <a:rPr lang="de-DE" sz="2400" b="1" dirty="0" err="1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Subscription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Mutation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74163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93135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70D00182-3333-EA47-B2A6-B548168B0002}"/>
              </a:ext>
            </a:extLst>
          </p:cNvPr>
          <p:cNvSpPr/>
          <p:nvPr/>
        </p:nvSpPr>
        <p:spPr>
          <a:xfrm>
            <a:off x="369394" y="19882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("Query)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A79FE5E-0616-3242-ADEE-3AC1F17573B0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3262FA8D-8A98-0043-97A8-00475B3240F3}"/>
              </a:ext>
            </a:extLst>
          </p:cNvPr>
          <p:cNvSpPr/>
          <p:nvPr/>
        </p:nvSpPr>
        <p:spPr>
          <a:xfrm>
            <a:off x="7399781" y="2181294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540BEA7-1515-2D46-8FCD-BA13EB7D0488}"/>
              </a:ext>
            </a:extLst>
          </p:cNvPr>
          <p:cNvCxnSpPr>
            <a:cxnSpLocks/>
          </p:cNvCxnSpPr>
          <p:nvPr/>
        </p:nvCxnSpPr>
        <p:spPr>
          <a:xfrm flipV="1">
            <a:off x="5336498" y="2350571"/>
            <a:ext cx="2063283" cy="7628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411CA28-F5FF-E242-BC68-A91267E14E73}"/>
              </a:ext>
            </a:extLst>
          </p:cNvPr>
          <p:cNvCxnSpPr>
            <a:cxnSpLocks/>
          </p:cNvCxnSpPr>
          <p:nvPr/>
        </p:nvCxnSpPr>
        <p:spPr>
          <a:xfrm flipH="1">
            <a:off x="6368139" y="2353757"/>
            <a:ext cx="1031643" cy="35581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50E16A16-75F0-7C4F-B463-4ECB5EE3F33F}"/>
              </a:ext>
            </a:extLst>
          </p:cNvPr>
          <p:cNvSpPr/>
          <p:nvPr/>
        </p:nvSpPr>
        <p:spPr>
          <a:xfrm>
            <a:off x="331294" y="327351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FDA87C9-C209-C643-AC0D-128698ABE715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37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WeiterEntwicklung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Nur eine Version: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werden immer explizit abgefragt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Es können "ohne Schaden" neue Felder hinzugefügt werden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Alte Felder können '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' werden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Verwendung der Felder kann einzeln </a:t>
            </a:r>
            <a:r>
              <a:rPr lang="de-DE" sz="2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getrackt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3915694"/>
            <a:ext cx="62902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b="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  <a:endParaRPr lang="de-DE" dirty="0">
              <a:solidFill>
                <a:srgbClr val="931621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getBeerById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Beer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23EFF2B-C089-1141-8C64-305CBAD1F493}"/>
              </a:ext>
            </a:extLst>
          </p:cNvPr>
          <p:cNvSpPr/>
          <p:nvPr/>
        </p:nvSpPr>
        <p:spPr>
          <a:xfrm>
            <a:off x="305894" y="451302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Neues Feld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022B05F-309E-4442-8368-3680F008ABEB}"/>
              </a:ext>
            </a:extLst>
          </p:cNvPr>
          <p:cNvCxnSpPr>
            <a:cxnSpLocks/>
          </p:cNvCxnSpPr>
          <p:nvPr/>
        </p:nvCxnSpPr>
        <p:spPr>
          <a:xfrm flipH="1">
            <a:off x="1413609" y="4702750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833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Interaktion: </a:t>
            </a:r>
            <a:r>
              <a:rPr lang="de-DE" dirty="0" err="1"/>
              <a:t>GraphQL</a:t>
            </a:r>
            <a:r>
              <a:rPr lang="de-DE" dirty="0"/>
              <a:t> Abfragen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Ist die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 selbst erlernbar?</a:t>
            </a:r>
            <a:endParaRPr lang="de-DE" sz="2400" b="1" dirty="0">
              <a:solidFill>
                <a:srgbClr val="025249"/>
              </a:solidFill>
              <a:latin typeface="Source Sans Pro Semibold" panose="020B0503030403020204" pitchFamily="34" charset="77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u="sng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Vorbereitung: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Öffnet im 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</a:rPr>
              <a:t>Browser </a:t>
            </a:r>
            <a:r>
              <a:rPr lang="de-DE" sz="2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http://</a:t>
            </a:r>
            <a:r>
              <a:rPr lang="de-DE" sz="2200" i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HOST</a:t>
            </a:r>
            <a:r>
              <a:rPr lang="de-DE" sz="2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.ngrok.io</a:t>
            </a:r>
            <a:endParaRPr lang="de-DE" sz="2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</a:rPr>
              <a:t>Anmelden z.B. mit User </a:t>
            </a:r>
            <a:r>
              <a:rPr lang="de-DE" sz="2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lauren</a:t>
            </a:r>
            <a:endParaRPr lang="de-DE" sz="2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20000"/>
              </a:lnSpc>
            </a:pPr>
            <a:endParaRPr lang="de-DE" sz="2400" u="sng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Führt einen </a:t>
            </a: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aus, der alle Biere mit deren ID ausgibt sowie alle User mitsamt deren ID</a:t>
            </a:r>
            <a:b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</a:br>
            <a:endParaRPr lang="de-DE" sz="2400" dirty="0">
              <a:solidFill>
                <a:srgbClr val="025249"/>
              </a:solidFill>
              <a:latin typeface="Source Sans Pro" panose="020B0503030403020204" pitchFamily="34" charset="77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Führt eine </a:t>
            </a:r>
            <a:r>
              <a:rPr lang="de-DE" sz="2400" i="1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aus, um einem der Biere ein neues Rating hinzuzufügen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Die ID des Benutzers muss deine </a:t>
            </a:r>
            <a:r>
              <a:rPr lang="de-DE" sz="2400" dirty="0">
                <a:solidFill>
                  <a:srgbClr val="025249"/>
                </a:solidFill>
                <a:latin typeface="Source Sans Pro" panose="020B0503030403020204" pitchFamily="34" charset="77"/>
              </a:rPr>
              <a:t>eigene sein, also z.B.</a:t>
            </a:r>
            <a:r>
              <a:rPr lang="de-DE" sz="2400" dirty="0">
                <a:solidFill>
                  <a:srgbClr val="FF0000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 </a:t>
            </a:r>
            <a:r>
              <a:rPr lang="de-DE" sz="2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U4</a:t>
            </a:r>
          </a:p>
        </p:txBody>
      </p:sp>
    </p:spTree>
    <p:extLst>
      <p:ext uri="{BB962C8B-B14F-4D97-AF65-F5344CB8AC3E}">
        <p14:creationId xmlns:p14="http://schemas.microsoft.com/office/powerpoint/2010/main" val="13405715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Teil 2: </a:t>
            </a:r>
            <a:r>
              <a:rPr lang="de-DE" spc="100" dirty="0" err="1"/>
              <a:t>Runtime</a:t>
            </a:r>
            <a:r>
              <a:rPr lang="de-DE" spc="100" dirty="0"/>
              <a:t>-Umgebung (AKA: Eure Anwendung)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631326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-java: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www.graphql-java.com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F8C589-48D1-C74B-A1A1-0ECF07C0A211}"/>
              </a:ext>
            </a:extLst>
          </p:cNvPr>
          <p:cNvSpPr/>
          <p:nvPr/>
        </p:nvSpPr>
        <p:spPr>
          <a:xfrm>
            <a:off x="203200" y="1614300"/>
            <a:ext cx="8046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Die gezeigten Konzepte sind in </a:t>
            </a:r>
            <a:r>
              <a:rPr lang="de-DE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-Frameworks für andere Sprachen ähnlich!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046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1: 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oder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5264123" y="2118391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203" y="3096437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A **Beer** will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rated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with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**Ratings**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# The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unique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this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...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  <a:p>
            <a:endParaRPr lang="de-DE" sz="1625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57A2C5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type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CAA0C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 """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Get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a Beer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by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its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ID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or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null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 not </a:t>
            </a:r>
            <a:r>
              <a:rPr lang="de-DE" sz="1625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found</a:t>
            </a:r>
            <a:r>
              <a:rPr lang="de-DE" sz="1625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  <a:cs typeface="Source Code Pro Medium" charset="0"/>
              </a:rPr>
              <a:t>"""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: ID!): Beer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Schema-Definition-Language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 kann Zeilenweise mit # hinzugefügt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Oder Blockweise mit """, darin sogar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Markdown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5844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für Java-Anwendungen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050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Schritt 2: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(In anderen Implementierungen auch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genannt)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b="1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Zwingend erforderlich für 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(Query, Mutation)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Default: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setter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funktionales Interface (kann als Lambda implementiert werden):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776CEE8-4525-FC40-9A87-3EC4AA366D48}"/>
              </a:ext>
            </a:extLst>
          </p:cNvPr>
          <p:cNvSpPr/>
          <p:nvPr/>
        </p:nvSpPr>
        <p:spPr>
          <a:xfrm>
            <a:off x="1656368" y="5391393"/>
            <a:ext cx="7226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DataFetcher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&lt;T&gt; {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T get(</a:t>
            </a:r>
            <a:r>
              <a:rPr lang="en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DataFetchingEnvironment</a:t>
            </a:r>
            <a: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environment);</a:t>
            </a:r>
            <a:br>
              <a:rPr lang="en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en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en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1290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</p:txBody>
      </p:sp>
    </p:spTree>
    <p:extLst>
      <p:ext uri="{BB962C8B-B14F-4D97-AF65-F5344CB8AC3E}">
        <p14:creationId xmlns:p14="http://schemas.microsoft.com/office/powerpoint/2010/main" val="1550375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-Feld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-&gt;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beerRepository.findAll</a:t>
            </a:r>
            <a:r>
              <a:rPr lang="de-DE" sz="1400" b="1" dirty="0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1743959" y="3261674"/>
            <a:ext cx="1611983" cy="139516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082202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-Parameter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environment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gibt Informationen über den Query (z.B. Argumente)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BeerAdvisorDataFetchers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&lt;List&lt;Beer&gt;&gt;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b="1" dirty="0" err="1">
                <a:solidFill>
                  <a:srgbClr val="B5890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environment.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2516957" y="4041794"/>
            <a:ext cx="934562" cy="811061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52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DataFetcher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Mutations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technisch analog zu Query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dürfen Daten verändern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addRatingMutationFetcher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final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Map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Object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ri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b="1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((Integer)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r.setUserId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((String)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ratingInput.get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ratingService.addRating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96232" y="4252467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B589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DataFetcher</a:t>
            </a:r>
            <a:r>
              <a:rPr lang="de-DE" dirty="0"/>
              <a:t> (wie eben implementiert)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C2C826-4838-DE44-8AC7-54400BCF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5443"/>
            <a:ext cx="8572916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036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2.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7F73045-6C28-5B42-A4D9-CDF45C648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40486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7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3. Zugriff auf Bean (</a:t>
            </a:r>
            <a:r>
              <a:rPr lang="de-DE" dirty="0" err="1"/>
              <a:t>PropertyDataFetcher</a:t>
            </a:r>
            <a:r>
              <a:rPr lang="de-DE" dirty="0"/>
              <a:t>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F427EA-830A-AF43-B46C-0EDC4DEC2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2" y="4397698"/>
            <a:ext cx="8572915" cy="179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334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Problem: </a:t>
            </a:r>
            <a:r>
              <a:rPr lang="de-DE" b="0" dirty="0" err="1">
                <a:solidFill>
                  <a:srgbClr val="36544F"/>
                </a:solidFill>
              </a:rPr>
              <a:t>Mismatch</a:t>
            </a:r>
            <a:r>
              <a:rPr lang="de-DE" b="0" dirty="0">
                <a:solidFill>
                  <a:srgbClr val="36544F"/>
                </a:solidFill>
              </a:rPr>
              <a:t> zwischen Java-Klassen und Schema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29AB121-94FF-7344-9F6A-51F827EAA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1"/>
            <a:ext cx="7886320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036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767866-8547-2F48-B7DD-E140419A7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</a:t>
            </a:r>
            <a:r>
              <a:rPr lang="de-DE" dirty="0" err="1"/>
              <a:t>ermittLUNG</a:t>
            </a:r>
            <a:r>
              <a:rPr lang="de-DE" dirty="0"/>
              <a:t> zur Laufzeit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45CF1A-33D6-F142-821E-B28E69D0F70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DataFetcher</a:t>
            </a:r>
            <a:r>
              <a:rPr lang="de-DE" dirty="0"/>
              <a:t> für </a:t>
            </a:r>
            <a:r>
              <a:rPr lang="de-DE" i="1" dirty="0"/>
              <a:t>beliebige </a:t>
            </a:r>
            <a:r>
              <a:rPr lang="de-DE" dirty="0"/>
              <a:t>Felder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DataFetcher</a:t>
            </a:r>
            <a:r>
              <a:rPr lang="de-DE" sz="2000" b="0" dirty="0">
                <a:solidFill>
                  <a:srgbClr val="36544F"/>
                </a:solidFill>
              </a:rPr>
              <a:t> können </a:t>
            </a:r>
            <a:r>
              <a:rPr lang="de-DE" sz="2000" b="0" i="1" dirty="0">
                <a:solidFill>
                  <a:srgbClr val="36544F"/>
                </a:solidFill>
              </a:rPr>
              <a:t>pro Feld </a:t>
            </a:r>
            <a:r>
              <a:rPr lang="de-DE" sz="2000" b="0" dirty="0">
                <a:solidFill>
                  <a:srgbClr val="36544F"/>
                </a:solidFill>
              </a:rPr>
              <a:t>festgelegt werden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Z.B. auch für Felder, deren Signatur zwischen API und Java-Klasse abweicht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(Rückgabe-Wert oder Parameter)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Oder die aus anderer Datenbank, Daten-Quelle kommen oder berechnet werden</a:t>
            </a:r>
          </a:p>
          <a:p>
            <a:r>
              <a:rPr lang="de-DE" sz="2000" b="0" i="1" dirty="0" err="1">
                <a:solidFill>
                  <a:srgbClr val="36544F"/>
                </a:solidFill>
              </a:rPr>
              <a:t>DataFetcher</a:t>
            </a:r>
            <a:r>
              <a:rPr lang="de-DE" sz="2000" b="0" i="1" dirty="0">
                <a:solidFill>
                  <a:srgbClr val="36544F"/>
                </a:solidFill>
              </a:rPr>
              <a:t> wird nur ausgeführt, wenn Feld auch im Query abgefragt wird</a:t>
            </a:r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41D0CE5-7B4E-4743-86D0-712DE0DB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92" y="4450572"/>
            <a:ext cx="9093408" cy="209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318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415EE3-C09A-0E41-9075-0CFE9556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15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Fetcher</a:t>
            </a:r>
            <a:r>
              <a:rPr lang="de-DE" dirty="0"/>
              <a:t> für nicht-Root-Felder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getSource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() liefert das Parent-Objekt zurück, auf dem das Feld abgefragt wird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44858" y="3048089"/>
            <a:ext cx="686114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BeerDataFetchers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&lt;List&lt;Rating&gt;&gt;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ratingsWithStarsFetcher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</a:t>
            </a:r>
            <a:r>
              <a:rPr lang="de-DE" sz="1400" dirty="0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400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getSource</a:t>
            </a:r>
            <a:r>
              <a:rPr lang="de-DE" sz="14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beer.getRatings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stream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filter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r.getStars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==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Collectors.toList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4FECDEA-2E14-844D-8129-3DD0E9BEEEEC}"/>
              </a:ext>
            </a:extLst>
          </p:cNvPr>
          <p:cNvSpPr/>
          <p:nvPr/>
        </p:nvSpPr>
        <p:spPr>
          <a:xfrm>
            <a:off x="0" y="4720425"/>
            <a:ext cx="32502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b="1" dirty="0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ratingsWithStars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[Rating!]!</a:t>
            </a: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FDFEE5-90EE-144F-BC47-1EADE74C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49" y="3143463"/>
            <a:ext cx="2161911" cy="101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0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890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JavaScript != Java != C#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Populär in der JS-Szene, aber auch außerhalb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"Wie löse ich Problem X 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machmal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falsche Frage: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ist es ein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(Konzept-)Problem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oder ein Problem der konkreten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9482279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9373286" cy="5380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Weitere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Projekte im Java-Umfeld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Endpunkt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servlet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Resolver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-Klassen als POJOs statt Data </a:t>
            </a:r>
            <a:r>
              <a:rPr lang="de-DE" sz="2400" b="1" dirty="0" err="1">
                <a:solidFill>
                  <a:srgbClr val="36544F"/>
                </a:solidFill>
                <a:latin typeface="Source Sans Pro" charset="0"/>
              </a:rPr>
              <a:t>Fetcher</a:t>
            </a: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-java-tools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" charset="0"/>
              </a:rPr>
              <a:t>Spring Boot Starter: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github.com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-java-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kickstart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-spring-boot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231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DD774-2509-5245-BB14-65C80BD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Review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38D356-7224-C14C-8DB4-537182D83643}"/>
              </a:ext>
            </a:extLst>
          </p:cNvPr>
          <p:cNvSpPr txBox="1"/>
          <p:nvPr/>
        </p:nvSpPr>
        <p:spPr>
          <a:xfrm>
            <a:off x="558801" y="592666"/>
            <a:ext cx="63161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25249"/>
                </a:solidFill>
                <a:latin typeface="Source Sans Pro" panose="020B0503030403020204" pitchFamily="34" charset="77"/>
              </a:rPr>
              <a:t>Welche möglichen Probleme kann es mit unserer API geben?</a:t>
            </a:r>
          </a:p>
          <a:p>
            <a:endParaRPr lang="de-DE" b="1" dirty="0">
              <a:solidFill>
                <a:srgbClr val="025249"/>
              </a:solidFill>
              <a:latin typeface="Source Sans Pro" panose="020B0503030403020204" pitchFamily="34" charset="77"/>
            </a:endParaRP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Schema</a:t>
            </a:r>
          </a:p>
          <a:p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👉 Implementierung</a:t>
            </a:r>
          </a:p>
        </p:txBody>
      </p:sp>
    </p:spTree>
    <p:extLst>
      <p:ext uri="{BB962C8B-B14F-4D97-AF65-F5344CB8AC3E}">
        <p14:creationId xmlns:p14="http://schemas.microsoft.com/office/powerpoint/2010/main" val="33521929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 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36963247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12598" y="2506553"/>
            <a:ext cx="1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Paginierung?</a:t>
            </a:r>
          </a:p>
        </p:txBody>
      </p:sp>
    </p:spTree>
    <p:extLst>
      <p:ext uri="{BB962C8B-B14F-4D97-AF65-F5344CB8AC3E}">
        <p14:creationId xmlns:p14="http://schemas.microsoft.com/office/powerpoint/2010/main" val="2207845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605002D-D238-0B42-A269-7343929A5A05}"/>
              </a:ext>
            </a:extLst>
          </p:cNvPr>
          <p:cNvSpPr txBox="1"/>
          <p:nvPr/>
        </p:nvSpPr>
        <p:spPr>
          <a:xfrm>
            <a:off x="6121064" y="2371086"/>
            <a:ext cx="268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Abwärtskompatibilität?</a:t>
            </a:r>
          </a:p>
        </p:txBody>
      </p:sp>
    </p:spTree>
    <p:extLst>
      <p:ext uri="{BB962C8B-B14F-4D97-AF65-F5344CB8AC3E}">
        <p14:creationId xmlns:p14="http://schemas.microsoft.com/office/powerpoint/2010/main" val="5422278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🤔 Welche Probleme könnten wir hiermit haben?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A00B5A2-8500-EA46-B5B9-173D6A959E08}"/>
              </a:ext>
            </a:extLst>
          </p:cNvPr>
          <p:cNvSpPr txBox="1"/>
          <p:nvPr/>
        </p:nvSpPr>
        <p:spPr>
          <a:xfrm>
            <a:off x="7479768" y="4322585"/>
            <a:ext cx="22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77"/>
              </a:rPr>
              <a:t>Fehlerbehandlung?</a:t>
            </a:r>
          </a:p>
        </p:txBody>
      </p:sp>
    </p:spTree>
    <p:extLst>
      <p:ext uri="{BB962C8B-B14F-4D97-AF65-F5344CB8AC3E}">
        <p14:creationId xmlns:p14="http://schemas.microsoft.com/office/powerpoint/2010/main" val="329050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Design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35487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Unser Schema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Welche Ideen habt ihr? 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625251" y="2118391"/>
            <a:ext cx="578529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</a:p>
          <a:p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averageStars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3896140" y="2118391"/>
            <a:ext cx="6320984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5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5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05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05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050" dirty="0" err="1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!):</a:t>
            </a:r>
          </a:p>
          <a:p>
            <a:r>
              <a:rPr lang="de-DE" sz="1050" dirty="0">
                <a:solidFill>
                  <a:srgbClr val="36544F"/>
                </a:solidFill>
                <a:highlight>
                  <a:srgbClr val="FFFF00"/>
                </a:highlight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</a:p>
          <a:p>
            <a: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05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50" dirty="0"/>
          </a:p>
        </p:txBody>
      </p:sp>
    </p:spTree>
    <p:extLst>
      <p:ext uri="{BB962C8B-B14F-4D97-AF65-F5344CB8AC3E}">
        <p14:creationId xmlns:p14="http://schemas.microsoft.com/office/powerpoint/2010/main" val="4506438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könnte es in der bestehenden Implementierung für Probleme geben?</a:t>
            </a:r>
          </a:p>
          <a:p>
            <a:pPr>
              <a:lnSpc>
                <a:spcPct val="120000"/>
              </a:lnSpc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Zur Erinnerung ein Ausschnitt aus unserer "Architektur":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C1E9C2-4F98-054D-8CE4-2E0CB073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484" y="4428038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70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Achtung!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Optimierungen immer </a:t>
            </a:r>
            <a:r>
              <a:rPr lang="de-DE" sz="2400" b="1" i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-Case-spezifisch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4110B2-95AE-244D-812A-62EAD31CC7FD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4EBABFC5-E5D4-3A42-A209-3F1D2B814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906000" cy="773723"/>
          </a:xfrm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Exkurs: Optimierungen</a:t>
            </a:r>
          </a:p>
        </p:txBody>
      </p:sp>
    </p:spTree>
    <p:extLst>
      <p:ext uri="{BB962C8B-B14F-4D97-AF65-F5344CB8AC3E}">
        <p14:creationId xmlns:p14="http://schemas.microsoft.com/office/powerpoint/2010/main" val="13799496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🤔 Was gibt es bei der Ausführung dieses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für ein Problem?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Implementierung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2049B85-429B-F947-BD59-946592137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499" y="2609850"/>
            <a:ext cx="5305031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80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398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Mainstream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Implementierungen und Einsatz noch "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bleeding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edge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Wenig erprobte Best-Practices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...dennoch wird es von einigen verwendet!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52323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896814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(ein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userService.getUser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5E61C1E-36EE-A043-8B46-F256411353C3}"/>
              </a:ext>
            </a:extLst>
          </p:cNvPr>
          <p:cNvSpPr/>
          <p:nvPr/>
        </p:nvSpPr>
        <p:spPr>
          <a:xfrm>
            <a:off x="6089060" y="6073599"/>
            <a:ext cx="1340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Remote-Call!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4E039C95-7522-0A45-9EE5-E0046E345684}"/>
              </a:ext>
            </a:extLst>
          </p:cNvPr>
          <p:cNvCxnSpPr>
            <a:cxnSpLocks/>
          </p:cNvCxnSpPr>
          <p:nvPr/>
        </p:nvCxnSpPr>
        <p:spPr>
          <a:xfrm flipH="1" flipV="1">
            <a:off x="5892800" y="5867401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0452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Zugriff auf (Remote-)Services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893A3-08C5-6641-94B5-A120FCB75E4E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</a:rPr>
              <a:t>ein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Aufruf)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FB261EA-7F54-854B-BB62-6F96E733C570}"/>
              </a:ext>
            </a:extLst>
          </p:cNvPr>
          <p:cNvSpPr/>
          <p:nvPr/>
        </p:nvSpPr>
        <p:spPr>
          <a:xfrm>
            <a:off x="4095750" y="2393871"/>
            <a:ext cx="6692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</a:t>
            </a:r>
            <a:r>
              <a:rPr lang="de-DE" sz="1200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env.getArgument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CF1C2B5-767E-8D4C-B722-266793F2CCE1}"/>
              </a:ext>
            </a:extLst>
          </p:cNvPr>
          <p:cNvSpPr/>
          <p:nvPr/>
        </p:nvSpPr>
        <p:spPr>
          <a:xfrm>
            <a:off x="3721100" y="39012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User  </a:t>
            </a:r>
            <a:r>
              <a:rPr lang="de-DE" sz="1600" i="1" dirty="0">
                <a:solidFill>
                  <a:srgbClr val="EF7D1D"/>
                </a:solidFill>
                <a:latin typeface="Source Sans Pro" charset="0"/>
              </a:rPr>
              <a:t>pro Rating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</a:rPr>
              <a:t>n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 zum Remote-Service)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78D171C-9F92-1740-9786-C5597DC42E29}"/>
              </a:ext>
            </a:extLst>
          </p:cNvPr>
          <p:cNvSpPr/>
          <p:nvPr/>
        </p:nvSpPr>
        <p:spPr>
          <a:xfrm>
            <a:off x="4095750" y="4641731"/>
            <a:ext cx="6692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&lt;User&gt;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userService.getUser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20C8A79-0185-F244-86B9-94CDF2DC8B12}"/>
              </a:ext>
            </a:extLst>
          </p:cNvPr>
          <p:cNvSpPr/>
          <p:nvPr/>
        </p:nvSpPr>
        <p:spPr>
          <a:xfrm>
            <a:off x="3816350" y="6211391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</a:t>
            </a:r>
            <a:r>
              <a:rPr lang="de-DE" sz="1600" dirty="0" err="1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 (User)-Calls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8810332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285750" y="1531006"/>
            <a:ext cx="8388350" cy="154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kommen ursprünglich aus der JavaScript-Implementierung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Fasst Aufrufe zusammen (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Batching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die Ergebnisse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asynchron ausgeführt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7FB6FBF-B521-C345-B3E7-52BA3E72BC6A}"/>
              </a:ext>
            </a:extLst>
          </p:cNvPr>
          <p:cNvSpPr/>
          <p:nvPr/>
        </p:nvSpPr>
        <p:spPr>
          <a:xfrm>
            <a:off x="577850" y="3650040"/>
            <a:ext cx="86487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BatchLoader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&lt;String, User&gt;() {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&lt;List&lt;User&gt;&gt;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(List&lt;String&gt;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CompletableFuture.supplyAsync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-&gt;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userService.findUsersWithId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userIds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};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7D4CEB1-7BB4-864E-B031-F8D46E0A2FDB}"/>
              </a:ext>
            </a:extLst>
          </p:cNvPr>
          <p:cNvSpPr/>
          <p:nvPr/>
        </p:nvSpPr>
        <p:spPr>
          <a:xfrm>
            <a:off x="2227734" y="5533176"/>
            <a:ext cx="5591595" cy="734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aufgerufen mit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Ids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aus einer </a:t>
            </a:r>
            <a: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Menge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von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-Aufrufen stammen</a:t>
            </a:r>
          </a:p>
        </p:txBody>
      </p:sp>
    </p:spTree>
    <p:extLst>
      <p:ext uri="{BB962C8B-B14F-4D97-AF65-F5344CB8AC3E}">
        <p14:creationId xmlns:p14="http://schemas.microsoft.com/office/powerpoint/2010/main" val="877539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</p:spTree>
    <p:extLst>
      <p:ext uri="{BB962C8B-B14F-4D97-AF65-F5344CB8AC3E}">
        <p14:creationId xmlns:p14="http://schemas.microsoft.com/office/powerpoint/2010/main" val="42832305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5785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Optimieren und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Cachen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von Zugriffen mit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A0217EB-9C9F-C740-B3B5-2141B2A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18119E4-105B-A044-8EE3-23D0258AE3EA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BFA58B4-29FF-0146-B45F-A18AB799245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1+n-Problem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BA258BF-21A2-034B-A42E-5855AE1E0CB6}"/>
              </a:ext>
            </a:extLst>
          </p:cNvPr>
          <p:cNvSpPr/>
          <p:nvPr/>
        </p:nvSpPr>
        <p:spPr>
          <a:xfrm>
            <a:off x="491066" y="2451835"/>
            <a:ext cx="2372784" cy="2309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3) {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pPr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3679B58-BBB6-5945-9C64-ABADC88FA02F}"/>
              </a:ext>
            </a:extLst>
          </p:cNvPr>
          <p:cNvSpPr/>
          <p:nvPr/>
        </p:nvSpPr>
        <p:spPr>
          <a:xfrm>
            <a:off x="3721100" y="1531006"/>
            <a:ext cx="4953000" cy="6628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Beer-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Beer zurück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(unverändert)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7D0941A-3A84-0540-82FF-B1EF7E82F124}"/>
              </a:ext>
            </a:extLst>
          </p:cNvPr>
          <p:cNvSpPr/>
          <p:nvPr/>
        </p:nvSpPr>
        <p:spPr>
          <a:xfrm>
            <a:off x="3721100" y="2353936"/>
            <a:ext cx="4953000" cy="12538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2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author-DataFetcher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delegiert Ermitteln der Daten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 den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verzögert das eigentliche Laden der Daten so lange wie möglich.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A049AB-AAFB-B542-8274-61F9D18C4CDB}"/>
              </a:ext>
            </a:extLst>
          </p:cNvPr>
          <p:cNvSpPr/>
          <p:nvPr/>
        </p:nvSpPr>
        <p:spPr>
          <a:xfrm>
            <a:off x="4095750" y="3841191"/>
            <a:ext cx="66929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authorFetcher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Rating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environment.getSource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String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rating.getUserId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b="1" dirty="0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&lt;String, User&gt; </a:t>
            </a:r>
            <a:r>
              <a:rPr lang="de-DE" sz="1200" b="1" dirty="0" err="1">
                <a:solidFill>
                  <a:srgbClr val="36544F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env.getDataLoader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2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dataLoader.load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2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89B875B-67B6-124E-8F5A-B706D14A5DF3}"/>
              </a:ext>
            </a:extLst>
          </p:cNvPr>
          <p:cNvSpPr/>
          <p:nvPr/>
        </p:nvSpPr>
        <p:spPr>
          <a:xfrm>
            <a:off x="6133510" y="5796725"/>
            <a:ext cx="3588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Sammelt alle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-Aufrufe ein und führt erst dann den 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DataLoader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aus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D3D949BA-BF59-7D40-A9AE-700527C94A7D}"/>
              </a:ext>
            </a:extLst>
          </p:cNvPr>
          <p:cNvCxnSpPr>
            <a:cxnSpLocks/>
          </p:cNvCxnSpPr>
          <p:nvPr/>
        </p:nvCxnSpPr>
        <p:spPr>
          <a:xfrm flipH="1" flipV="1">
            <a:off x="5937250" y="5590527"/>
            <a:ext cx="253410" cy="34469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964693E5-73DD-964F-B8C3-429244B4616E}"/>
              </a:ext>
            </a:extLst>
          </p:cNvPr>
          <p:cNvSpPr/>
          <p:nvPr/>
        </p:nvSpPr>
        <p:spPr>
          <a:xfrm>
            <a:off x="3816350" y="6360476"/>
            <a:ext cx="4953000" cy="371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=&gt; </a:t>
            </a:r>
            <a:r>
              <a:rPr lang="de-DE" sz="1600" dirty="0">
                <a:solidFill>
                  <a:srgbClr val="C00000"/>
                </a:solidFill>
                <a:latin typeface="Source Sans Pro" charset="0"/>
                <a:ea typeface="Source Sans Pro" charset="0"/>
                <a:cs typeface="Source Sans Pro" charset="0"/>
              </a:rPr>
              <a:t>1 (Beer) + 1 (Remote)-Call 😊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133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🤔 Was müssen wir bei diesen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bedenken?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Review Datenbank </a:t>
            </a:r>
            <a:r>
              <a:rPr lang="de-DE" dirty="0" err="1">
                <a:solidFill>
                  <a:srgbClr val="D4EBE9"/>
                </a:solidFill>
              </a:rPr>
              <a:t>anbindung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38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5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🤔 Was müssen wir bei diesen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 bedenken?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E39BC95-6C55-324F-AAB3-33BBBF4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2F79932-5456-3841-9393-D68C2D0B92DF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D875ED-F235-F147-BCB1-3115F102664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D4EBE9"/>
                </a:solidFill>
              </a:rPr>
              <a:t>Review Datenbank </a:t>
            </a:r>
            <a:r>
              <a:rPr lang="de-DE" dirty="0" err="1">
                <a:solidFill>
                  <a:srgbClr val="D4EBE9"/>
                </a:solidFill>
              </a:rPr>
              <a:t>anbindung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083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94742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Problem: optimaler Datenbankzugriff (Beispiel: JPA/JOINs)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nur zur Laufzeit ermittelbar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möglichst auf oberstem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</a:rPr>
              <a:t>DataFetcher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</a:rPr>
              <a:t> entscheiden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EE989C2-D17D-EF4D-AD0F-CB1B053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4410438"/>
            <a:ext cx="9676344" cy="185321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09EE67-663D-0442-B8AC-27E4F53C3BBB}"/>
              </a:ext>
            </a:extLst>
          </p:cNvPr>
          <p:cNvSpPr txBox="1"/>
          <p:nvPr/>
        </p:nvSpPr>
        <p:spPr>
          <a:xfrm>
            <a:off x="292100" y="2734242"/>
            <a:ext cx="10214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713BEB-A3FE-414F-BAC1-8CE42E489D52}"/>
              </a:ext>
            </a:extLst>
          </p:cNvPr>
          <p:cNvSpPr txBox="1"/>
          <p:nvPr/>
        </p:nvSpPr>
        <p:spPr>
          <a:xfrm>
            <a:off x="3795889" y="2734241"/>
            <a:ext cx="1207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EB30055-95BF-A54D-98B6-ABAE60F2C4D7}"/>
              </a:ext>
            </a:extLst>
          </p:cNvPr>
          <p:cNvSpPr txBox="1"/>
          <p:nvPr/>
        </p:nvSpPr>
        <p:spPr>
          <a:xfrm>
            <a:off x="7312027" y="2734241"/>
            <a:ext cx="12073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200" dirty="0">
              <a:solidFill>
                <a:srgbClr val="5AB88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shops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 err="1">
                <a:solidFill>
                  <a:srgbClr val="D6A08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solidFill>
                <a:srgbClr val="D6A08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EB6849-A1E2-5F4F-A5C2-C3B9BEE3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ED4BCE5-A370-894F-AAE0-9A4AD39DB238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8B7B5EA0-804E-6348-AA66-EC6A9D9B2FE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6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24384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50650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</a:t>
            </a:r>
            <a: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Ratings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// Shops wurden abgefragt</a:t>
            </a:r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C526FC7-52EC-E14C-AB56-87E4FA44D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5141356-D8EB-7D45-B111-5DF18F5EF9E3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29DC90F-E5C1-914D-AF39-37FE9EE3A08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35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199" y="1026060"/>
            <a:ext cx="10210801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SelectionSet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enthält alle abgefragten Felder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genutzt werden, um Zugriffe auf Datenbank zu optimieren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592666" y="2877285"/>
            <a:ext cx="912283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beerFetcher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-&gt;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DataFetchingFieldSelectionSet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selection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environment.getSelectionSet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entityManager.createEntityGraph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Beer.class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solidFill>
                  <a:srgbClr val="FB8E2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selection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.contains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.addSubgraph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shops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}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String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environment.getArgument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entityGraph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};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65D3479-AF40-3948-A7F4-29671F79015B}"/>
              </a:ext>
            </a:extLst>
          </p:cNvPr>
          <p:cNvSpPr/>
          <p:nvPr/>
        </p:nvSpPr>
        <p:spPr>
          <a:xfrm>
            <a:off x="592666" y="2542312"/>
            <a:ext cx="2792752" cy="401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b="1" u="sng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JPA </a:t>
            </a:r>
            <a:r>
              <a:rPr lang="de-DE" b="1" u="sng" dirty="0" err="1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EntityGraph</a:t>
            </a:r>
            <a:endParaRPr lang="de-DE" b="1" u="sng" dirty="0">
              <a:solidFill>
                <a:srgbClr val="9E60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07F89B79-59D5-E242-94A4-774D52175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A6E41E8-F36A-754A-AC12-EE42DA2E5D51}"/>
              </a:ext>
            </a:extLst>
          </p:cNvPr>
          <p:cNvSpPr/>
          <p:nvPr/>
        </p:nvSpPr>
        <p:spPr>
          <a:xfrm>
            <a:off x="0" y="0"/>
            <a:ext cx="9906000" cy="821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6762B7E-9D20-4E41-BBF6-CD711142357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6000" cy="77372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31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Exkurs: Optimierungen</a:t>
            </a:r>
            <a:endParaRPr lang="de-DE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7504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8B418-FE09-5342-8EF7-4FFE4D3B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Abschlussrunde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89A7D1-5629-BC49-B748-38DD951600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6000" dirty="0" err="1"/>
              <a:t>GraphQL</a:t>
            </a:r>
            <a:r>
              <a:rPr lang="de-DE" sz="6000" dirty="0"/>
              <a:t>...</a:t>
            </a:r>
          </a:p>
          <a:p>
            <a:endParaRPr lang="de-DE" sz="3200" dirty="0">
              <a:solidFill>
                <a:srgbClr val="28A136"/>
              </a:solidFill>
              <a:latin typeface="Montserrat" charset="0"/>
            </a:endParaRPr>
          </a:p>
          <a:p>
            <a:r>
              <a:rPr lang="de-DE" sz="3200" dirty="0">
                <a:solidFill>
                  <a:srgbClr val="28A136"/>
                </a:solidFill>
                <a:latin typeface="Montserrat" charset="0"/>
              </a:rPr>
              <a:t>Heilsbringer</a:t>
            </a:r>
          </a:p>
          <a:p>
            <a:endParaRPr lang="de-DE" sz="3200" dirty="0">
              <a:solidFill>
                <a:srgbClr val="9E60B8"/>
              </a:solidFill>
              <a:latin typeface="Montserrat" charset="0"/>
            </a:endParaRPr>
          </a:p>
          <a:p>
            <a:r>
              <a:rPr lang="de-DE" sz="3200" dirty="0">
                <a:solidFill>
                  <a:srgbClr val="9E60B8"/>
                </a:solidFill>
                <a:latin typeface="Montserrat" charset="0"/>
              </a:rPr>
              <a:t>Teufelszeug</a:t>
            </a:r>
          </a:p>
        </p:txBody>
      </p:sp>
    </p:spTree>
    <p:extLst>
      <p:ext uri="{BB962C8B-B14F-4D97-AF65-F5344CB8AC3E}">
        <p14:creationId xmlns:p14="http://schemas.microsoft.com/office/powerpoint/2010/main" val="7464895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2D914C6-C926-4E40-A0A3-0EA9D9372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69" r="12044" b="2918"/>
          <a:stretch/>
        </p:blipFill>
        <p:spPr>
          <a:xfrm>
            <a:off x="11162" y="1"/>
            <a:ext cx="9883674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-1"/>
            <a:ext cx="9905999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041966" y="2672598"/>
            <a:ext cx="6123007" cy="1035804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8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1073426" y="4097864"/>
            <a:ext cx="8289235" cy="165946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Beispiel-Code: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graphql</a:t>
            </a:r>
            <a:r>
              <a:rPr lang="de-DE" sz="2400" b="1" dirty="0">
                <a:solidFill>
                  <a:srgbClr val="41719C"/>
                </a:solidFill>
              </a:rPr>
              <a:t>-java-</a:t>
            </a:r>
            <a:r>
              <a:rPr lang="de-DE" sz="2400" b="1" dirty="0" err="1">
                <a:solidFill>
                  <a:srgbClr val="41719C"/>
                </a:solidFill>
              </a:rPr>
              <a:t>example</a:t>
            </a:r>
            <a:endParaRPr lang="de-DE" sz="2400" b="1" dirty="0">
              <a:solidFill>
                <a:srgbClr val="025249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 err="1">
                <a:solidFill>
                  <a:srgbClr val="025249"/>
                </a:solidFill>
              </a:rPr>
              <a:t>Slides</a:t>
            </a:r>
            <a:r>
              <a:rPr lang="de-DE" sz="2400" b="1" dirty="0">
                <a:solidFill>
                  <a:srgbClr val="025249"/>
                </a:solidFill>
              </a:rPr>
              <a:t>: </a:t>
            </a:r>
            <a:r>
              <a:rPr lang="de-DE" sz="2400" b="1" dirty="0">
                <a:solidFill>
                  <a:srgbClr val="41719C"/>
                </a:solidFill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</a:rPr>
              <a:t>nils.buzz</a:t>
            </a:r>
            <a:r>
              <a:rPr lang="de-DE" sz="2400" b="1" dirty="0">
                <a:solidFill>
                  <a:srgbClr val="41719C"/>
                </a:solidFill>
              </a:rPr>
              <a:t>/</a:t>
            </a:r>
            <a:r>
              <a:rPr lang="de-DE" sz="2400" b="1" dirty="0" err="1">
                <a:solidFill>
                  <a:srgbClr val="41719C"/>
                </a:solidFill>
              </a:rPr>
              <a:t>arch-meetup-graphql</a:t>
            </a:r>
            <a:endParaRPr lang="de-DE" sz="2400" b="1" dirty="0">
              <a:solidFill>
                <a:srgbClr val="41719C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400" b="1" dirty="0">
                <a:solidFill>
                  <a:srgbClr val="025249"/>
                </a:solidFill>
              </a:rPr>
              <a:t>Kontakt &amp; Fragen: </a:t>
            </a:r>
            <a:r>
              <a:rPr lang="de-DE" sz="2400" b="1" dirty="0" err="1">
                <a:solidFill>
                  <a:srgbClr val="41719C"/>
                </a:solidFill>
              </a:rPr>
              <a:t>nils@nilshartmann.net</a:t>
            </a:r>
            <a:endParaRPr lang="de-DE" sz="2400" b="1" dirty="0">
              <a:solidFill>
                <a:srgbClr val="41719C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C3885C0-79E4-064F-B6DE-9D3ED24B1FF4}"/>
              </a:ext>
            </a:extLst>
          </p:cNvPr>
          <p:cNvSpPr/>
          <p:nvPr/>
        </p:nvSpPr>
        <p:spPr>
          <a:xfrm rot="16200000">
            <a:off x="7385284" y="1116519"/>
            <a:ext cx="18886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40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40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F175BA9-F053-E349-BC04-B14006773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48" y="438027"/>
            <a:ext cx="1137816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5087</Words>
  <Application>Microsoft Macintosh PowerPoint</Application>
  <PresentationFormat>A4-Papier (210 x 297 mm)</PresentationFormat>
  <Paragraphs>1025</Paragraphs>
  <Slides>93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93</vt:i4>
      </vt:variant>
    </vt:vector>
  </HeadingPairs>
  <TitlesOfParts>
    <vt:vector size="106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Softwarearchitektur Meetup Hamburg | November 2019 | @nilshartmann</vt:lpstr>
      <vt:lpstr>https://nilshartmann.net</vt:lpstr>
      <vt:lpstr>PowerPoint-Präsentation</vt:lpstr>
      <vt:lpstr>GraphQL</vt:lpstr>
      <vt:lpstr>GraphQL</vt:lpstr>
      <vt:lpstr>GraphQL</vt:lpstr>
      <vt:lpstr>GraphQL</vt:lpstr>
      <vt:lpstr>GraphQL</vt:lpstr>
      <vt:lpstr>GitHub</vt:lpstr>
      <vt:lpstr>Atlassian</vt:lpstr>
      <vt:lpstr>Twitter</vt:lpstr>
      <vt:lpstr>New York Times</vt:lpstr>
      <vt:lpstr>Facebook 5</vt:lpstr>
      <vt:lpstr>Next Gen GraphqL?</vt:lpstr>
      <vt:lpstr>Source-Code: https://nils.buzz/graphql-java-example</vt:lpstr>
      <vt:lpstr>http://localhost:9000/</vt:lpstr>
      <vt:lpstr>Beispiel: Intellij IDEA</vt:lpstr>
      <vt:lpstr>PowerPoint-Präsentation</vt:lpstr>
      <vt:lpstr>BeerAdvisor Domaine</vt:lpstr>
      <vt:lpstr>BeerAdvisor Domaine</vt:lpstr>
      <vt:lpstr>Abfragen mit REST</vt:lpstr>
      <vt:lpstr>Abfragen mit REST</vt:lpstr>
      <vt:lpstr>Abfragen mit REST</vt:lpstr>
      <vt:lpstr>Abfragen mit GraphQL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GraphQL Einsatzszenarien</vt:lpstr>
      <vt:lpstr>Daten Quellen</vt:lpstr>
      <vt:lpstr>Daten Quellen</vt:lpstr>
      <vt:lpstr>Hintergrund</vt:lpstr>
      <vt:lpstr>Teil 1: Abfragen und Schema</vt:lpstr>
      <vt:lpstr>query Language</vt:lpstr>
      <vt:lpstr>query Language</vt:lpstr>
      <vt:lpstr>query Language</vt:lpstr>
      <vt:lpstr>query Language: Operations</vt:lpstr>
      <vt:lpstr>query Language: Mutations</vt:lpstr>
      <vt:lpstr>query Language: Mutations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Schema WeiterEntwicklung</vt:lpstr>
      <vt:lpstr>Schema WeiterEntwicklung</vt:lpstr>
      <vt:lpstr>Interaktion: GraphQL Abfragen</vt:lpstr>
      <vt:lpstr>Teil 2: Runtime-Umgebung (AKA: Eure Anwendung)</vt:lpstr>
      <vt:lpstr>Teil 2: Runtime-Umgebung (AKA: Eure Anwendung)</vt:lpstr>
      <vt:lpstr>GraphQL für Java-Anwendungen</vt:lpstr>
      <vt:lpstr>GraphQL für Java-Anwendungen</vt:lpstr>
      <vt:lpstr>GraphQL für Java-Anwendungen</vt:lpstr>
      <vt:lpstr>GraphQL für Java-Anwendungen</vt:lpstr>
      <vt:lpstr>DataFetcher</vt:lpstr>
      <vt:lpstr>DataFetcher</vt:lpstr>
      <vt:lpstr>DataFetcher</vt:lpstr>
      <vt:lpstr>Daten ermittLUNG zur Laufzeit</vt:lpstr>
      <vt:lpstr>Daten ermittLUNG zur Laufzeit</vt:lpstr>
      <vt:lpstr>Daten ermittLUNG zur Laufzeit</vt:lpstr>
      <vt:lpstr>Daten ermittLUNG zur Laufzeit</vt:lpstr>
      <vt:lpstr>Daten ermittLUNG zur Laufzeit</vt:lpstr>
      <vt:lpstr>Data Fetcher für nicht-Root-Felder</vt:lpstr>
      <vt:lpstr>Data Fetcher für nicht-Root-Felder</vt:lpstr>
      <vt:lpstr>Ausblick</vt:lpstr>
      <vt:lpstr>Review</vt:lpstr>
      <vt:lpstr>Schema Design</vt:lpstr>
      <vt:lpstr>Schema Design</vt:lpstr>
      <vt:lpstr>Schema Design</vt:lpstr>
      <vt:lpstr>Schema Design</vt:lpstr>
      <vt:lpstr>Schema Design</vt:lpstr>
      <vt:lpstr>Implementierung</vt:lpstr>
      <vt:lpstr>Exkurs: Optimierungen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Abschlussrunde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828</cp:revision>
  <cp:lastPrinted>2019-09-04T14:57:49Z</cp:lastPrinted>
  <dcterms:created xsi:type="dcterms:W3CDTF">2016-03-28T15:59:53Z</dcterms:created>
  <dcterms:modified xsi:type="dcterms:W3CDTF">2019-11-10T23:10:55Z</dcterms:modified>
</cp:coreProperties>
</file>